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446" r:id="rId5"/>
    <p:sldId id="447" r:id="rId6"/>
    <p:sldId id="380" r:id="rId7"/>
    <p:sldId id="392" r:id="rId8"/>
    <p:sldId id="373" r:id="rId9"/>
    <p:sldId id="404" r:id="rId10"/>
    <p:sldId id="393" r:id="rId11"/>
    <p:sldId id="407" r:id="rId12"/>
    <p:sldId id="422" r:id="rId13"/>
    <p:sldId id="423" r:id="rId14"/>
    <p:sldId id="394" r:id="rId15"/>
    <p:sldId id="399" r:id="rId16"/>
    <p:sldId id="402" r:id="rId17"/>
    <p:sldId id="401" r:id="rId18"/>
    <p:sldId id="403" r:id="rId19"/>
    <p:sldId id="406" r:id="rId20"/>
    <p:sldId id="408" r:id="rId21"/>
    <p:sldId id="405" r:id="rId22"/>
    <p:sldId id="349" r:id="rId23"/>
    <p:sldId id="409" r:id="rId24"/>
    <p:sldId id="411" r:id="rId25"/>
    <p:sldId id="413" r:id="rId26"/>
    <p:sldId id="412" r:id="rId27"/>
    <p:sldId id="414" r:id="rId28"/>
    <p:sldId id="416" r:id="rId29"/>
    <p:sldId id="417" r:id="rId30"/>
    <p:sldId id="418" r:id="rId31"/>
    <p:sldId id="410" r:id="rId32"/>
    <p:sldId id="424" r:id="rId33"/>
    <p:sldId id="420" r:id="rId34"/>
    <p:sldId id="421" r:id="rId35"/>
    <p:sldId id="287" r:id="rId36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D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1284" autoAdjust="0"/>
  </p:normalViewPr>
  <p:slideViewPr>
    <p:cSldViewPr>
      <p:cViewPr varScale="1">
        <p:scale>
          <a:sx n="158" d="100"/>
          <a:sy n="158" d="100"/>
        </p:scale>
        <p:origin x="264" y="132"/>
      </p:cViewPr>
      <p:guideLst>
        <p:guide orient="horz" pos="1620"/>
        <p:guide pos="28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75C9473-7CC7-4D6C-A4DA-B6607889C769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B82348E-B211-41B3-836A-AA7F79809E7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294C4D-64C8-4E17-A600-8683DFC5839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1B74ABE7-1FAB-4771-B2F9-54B1DB51FB7E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743BE4BF-4CF4-4654-86EF-33A8D6E535E8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0469A25-E955-4DC3-A2C8-75A66C84D2C5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A6379F30-7FDD-4341-B7B1-A3BE7E720CEF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5A233F58-62BE-4E6A-95A1-4A9548D7AA7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D3A39495-BAE8-4EDD-A6B5-3BE59481B803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201E106-FA10-4157-B918-FED4BEFA7509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A9C25292-7BB2-41E3-8184-AE3E762EDD6F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F90EDC2B-16C5-414F-969E-217A28FC8B75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4E12C80-046B-45B1-8FAD-5E80373B6BC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8F1BB0E-877D-456B-9870-E2868267E2A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1265292A-62AC-479E-9713-520B6E0F779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50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3D5FAB3-DCA3-49D8-A9BD-94BE7DEA341D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71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AD3EE04-08EC-47F5-9B90-7C0D218C8F5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1835533-B611-44B3-8838-F54DC934F2D0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D2168038-A601-4469-A80F-B393D59F40CD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32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25A97DB-510A-4667-A222-E0DA7917C928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52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4CECE99-0F09-4F02-8B26-2AD0554D57C8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73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A995E719-329E-4C8D-9590-2B030E4B6BEA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4CF6F326-4FC7-49A2-A20A-E641D4E72DF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A7775AC-1094-47C1-BA33-7EA9C7167581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17992FB6-7DB4-49C4-9EF7-B49BE5FA61C8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34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CC5001D-8546-4AB8-A658-722B714BE1E9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55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65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4B7D06-C222-46FE-A034-A8FDCD20DBF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6142651-EE9D-4501-B43D-67B9CAC1B0F3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61A6C52-A6B2-4186-878E-1C94D8F19A9A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C4B912C7-F14D-4A87-AA15-5472AA688FE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FD17107-44F6-4264-A426-04A80006ED6C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0C9A38DC-389D-4D68-B8D8-FDDC1AC0145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0C9A38DC-389D-4D68-B8D8-FDDC1AC0145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建筑 副本"/>
          <p:cNvPicPr>
            <a:picLocks noChangeAspect="1" noChangeArrowheads="1"/>
          </p:cNvPicPr>
          <p:nvPr/>
        </p:nvPicPr>
        <p:blipFill>
          <a:blip r:embed="rId2" cstate="print"/>
          <a:srcRect l="5229" t="10382" r="6635" b="-2715"/>
          <a:stretch>
            <a:fillRect/>
          </a:stretch>
        </p:blipFill>
        <p:spPr bwMode="auto">
          <a:xfrm>
            <a:off x="-2895600" y="2"/>
            <a:ext cx="8534400" cy="532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95600" y="-27388"/>
            <a:ext cx="3276600" cy="4756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39977" y="1600366"/>
            <a:ext cx="6804025" cy="1102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2950673"/>
            <a:ext cx="6400800" cy="1314586"/>
          </a:xfrm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4684401"/>
            <a:ext cx="2133600" cy="357224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790">
                <a:ea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401"/>
            <a:ext cx="2895600" cy="35722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4684401"/>
            <a:ext cx="2133600" cy="357224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790">
                <a:ea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72198" y="4608207"/>
            <a:ext cx="3071802" cy="535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821"/>
            <a:ext cx="5486400" cy="425097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28"/>
            <a:ext cx="5486400" cy="3086418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19"/>
            <a:ext cx="5486400" cy="603708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8035" indent="0">
              <a:buNone/>
              <a:defRPr sz="50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5590" y="141702"/>
            <a:ext cx="2092325" cy="437480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1" y="141702"/>
            <a:ext cx="6129338" cy="437480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517"/>
            <a:ext cx="7772400" cy="1021662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258"/>
            <a:ext cx="7772400" cy="1125256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951407"/>
            <a:ext cx="4038600" cy="3565099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5"/>
            </a:lvl4pPr>
            <a:lvl5pPr>
              <a:defRPr sz="1015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951407"/>
            <a:ext cx="4038600" cy="3565099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5"/>
            </a:lvl4pPr>
            <a:lvl5pPr>
              <a:defRPr sz="1015"/>
            </a:lvl5pPr>
            <a:lvl6pPr>
              <a:defRPr sz="1015"/>
            </a:lvl6pPr>
            <a:lvl7pPr>
              <a:defRPr sz="1015"/>
            </a:lvl7pPr>
            <a:lvl8pPr>
              <a:defRPr sz="1015"/>
            </a:lvl8pPr>
            <a:lvl9pPr>
              <a:defRPr sz="101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01"/>
            <a:ext cx="8229600" cy="85733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453"/>
            <a:ext cx="4040188" cy="479871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8035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325"/>
            <a:ext cx="4040188" cy="2963770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5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453"/>
            <a:ext cx="4041775" cy="479871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8035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325"/>
            <a:ext cx="4041775" cy="2963770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5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41702"/>
            <a:ext cx="8135938" cy="340538"/>
          </a:xfrm>
        </p:spPr>
        <p:txBody>
          <a:bodyPr/>
          <a:lstStyle>
            <a:lvl1pPr>
              <a:defRPr sz="1575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264" y="481048"/>
            <a:ext cx="8107388" cy="175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41702"/>
            <a:ext cx="8135938" cy="340538"/>
          </a:xfrm>
        </p:spPr>
        <p:txBody>
          <a:bodyPr/>
          <a:lstStyle>
            <a:lvl1pPr>
              <a:defRPr sz="118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264" y="428654"/>
            <a:ext cx="8321702" cy="17996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809"/>
            <a:ext cx="3008313" cy="871627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11"/>
            <a:ext cx="5111750" cy="439028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437"/>
            <a:ext cx="3008313" cy="3518661"/>
          </a:xfrm>
        </p:spPr>
        <p:txBody>
          <a:bodyPr/>
          <a:lstStyle>
            <a:lvl1pPr marL="0" indent="0">
              <a:buNone/>
              <a:defRPr sz="790"/>
            </a:lvl1pPr>
            <a:lvl2pPr marL="257175" indent="0">
              <a:buNone/>
              <a:defRPr sz="675"/>
            </a:lvl2pPr>
            <a:lvl3pPr marL="514350" indent="0">
              <a:buNone/>
              <a:defRPr sz="565"/>
            </a:lvl3pPr>
            <a:lvl4pPr marL="771525" indent="0">
              <a:buNone/>
              <a:defRPr sz="505"/>
            </a:lvl4pPr>
            <a:lvl5pPr marL="1028700" indent="0">
              <a:buNone/>
              <a:defRPr sz="505"/>
            </a:lvl5pPr>
            <a:lvl6pPr marL="1285875" indent="0">
              <a:buNone/>
              <a:defRPr sz="505"/>
            </a:lvl6pPr>
            <a:lvl7pPr marL="1543050" indent="0">
              <a:buNone/>
              <a:defRPr sz="505"/>
            </a:lvl7pPr>
            <a:lvl8pPr marL="1800225" indent="0">
              <a:buNone/>
              <a:defRPr sz="505"/>
            </a:lvl8pPr>
            <a:lvl9pPr marL="2058035" indent="0">
              <a:buNone/>
              <a:defRPr sz="50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vmlDrawing" Target="../drawings/vmlDrawing1.vml"/><Relationship Id="rId20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5.png"/><Relationship Id="rId18" Type="http://schemas.openxmlformats.org/officeDocument/2006/relationships/oleObject" Target="../embeddings/oleObject2.bin"/><Relationship Id="rId17" Type="http://schemas.openxmlformats.org/officeDocument/2006/relationships/image" Target="../media/image4.png"/><Relationship Id="rId16" Type="http://schemas.openxmlformats.org/officeDocument/2006/relationships/oleObject" Target="../embeddings/oleObject1.bin"/><Relationship Id="rId15" Type="http://schemas.openxmlformats.org/officeDocument/2006/relationships/image" Target="../media/image3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3" descr="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66800" y="482252"/>
            <a:ext cx="6096000" cy="443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/>
          <p:nvPr/>
        </p:nvGrpSpPr>
        <p:grpSpPr bwMode="auto">
          <a:xfrm>
            <a:off x="0" y="4722506"/>
            <a:ext cx="9144000" cy="421525"/>
            <a:chOff x="0" y="0"/>
            <a:chExt cx="5760" cy="354"/>
          </a:xfrm>
        </p:grpSpPr>
        <p:graphicFrame>
          <p:nvGraphicFramePr>
            <p:cNvPr id="1026" name="Object 19"/>
            <p:cNvGraphicFramePr>
              <a:graphicFrameLocks noChangeAspect="1"/>
            </p:cNvGraphicFramePr>
            <p:nvPr/>
          </p:nvGraphicFramePr>
          <p:xfrm>
            <a:off x="0" y="0"/>
            <a:ext cx="5760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Image" r:id="rId16" imgW="11861800" imgH="685800" progId="">
                    <p:embed/>
                  </p:oleObj>
                </mc:Choice>
                <mc:Fallback>
                  <p:oleObj name="Image" r:id="rId16" imgW="11861800" imgH="685800" progId="">
                    <p:embed/>
                    <p:pic>
                      <p:nvPicPr>
                        <p:cNvPr id="0" name="Picture 14" descr="image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5760" cy="35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20"/>
            <p:cNvGrpSpPr/>
            <p:nvPr userDrawn="1"/>
          </p:nvGrpSpPr>
          <p:grpSpPr bwMode="auto">
            <a:xfrm>
              <a:off x="96" y="0"/>
              <a:ext cx="3057" cy="336"/>
              <a:chOff x="96" y="0"/>
              <a:chExt cx="3057" cy="336"/>
            </a:xfrm>
          </p:grpSpPr>
          <p:graphicFrame>
            <p:nvGraphicFramePr>
              <p:cNvPr id="1027" name="Object 21"/>
              <p:cNvGraphicFramePr>
                <a:graphicFrameLocks noChangeAspect="1"/>
              </p:cNvGraphicFramePr>
              <p:nvPr/>
            </p:nvGraphicFramePr>
            <p:xfrm>
              <a:off x="672" y="64"/>
              <a:ext cx="2481" cy="2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5" name="Image" r:id="rId18" imgW="3937635" imgH="382270" progId="">
                      <p:embed/>
                    </p:oleObj>
                  </mc:Choice>
                  <mc:Fallback>
                    <p:oleObj name="Image" r:id="rId18" imgW="3937635" imgH="382270" progId="">
                      <p:embed/>
                      <p:pic>
                        <p:nvPicPr>
                          <p:cNvPr id="0" name="Picture 15" descr="image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672" y="64"/>
                            <a:ext cx="2481" cy="24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036" name="Picture 22" descr="xuanchuan"/>
              <p:cNvPicPr>
                <a:picLocks noChangeAspect="1" noChangeArrowheads="1" noCrop="1"/>
              </p:cNvPicPr>
              <p:nvPr userDrawn="1"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96" y="0"/>
                <a:ext cx="384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0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41702"/>
            <a:ext cx="8135938" cy="7156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951407"/>
            <a:ext cx="8229600" cy="35650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38727" y="4840390"/>
            <a:ext cx="4105275" cy="3036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790" b="1">
                <a:solidFill>
                  <a:schemeClr val="bg1"/>
                </a:solidFill>
                <a:ea typeface="+mn-ea"/>
              </a:defRPr>
            </a:lvl1pPr>
          </a:lstStyle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fade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193040" indent="-193040" algn="l" rtl="0" eaLnBrk="1" fontAlgn="base" hangingPunct="1">
        <a:spcBef>
          <a:spcPct val="11000"/>
        </a:spcBef>
        <a:spcAft>
          <a:spcPct val="5000"/>
        </a:spcAft>
        <a:buChar char="•"/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418465" indent="-160655" algn="l" rtl="0" eaLnBrk="1" fontAlgn="base" hangingPunct="1">
        <a:spcBef>
          <a:spcPct val="11000"/>
        </a:spcBef>
        <a:spcAft>
          <a:spcPct val="5000"/>
        </a:spcAft>
        <a:buChar char="–"/>
        <a:defRPr sz="1800" b="1">
          <a:solidFill>
            <a:schemeClr val="tx1"/>
          </a:solidFill>
          <a:latin typeface="+mn-lt"/>
          <a:ea typeface="+mn-ea"/>
        </a:defRPr>
      </a:lvl2pPr>
      <a:lvl3pPr marL="643255" indent="-128905" algn="l" rtl="0" eaLnBrk="1" fontAlgn="base" hangingPunct="1">
        <a:spcBef>
          <a:spcPct val="11000"/>
        </a:spcBef>
        <a:spcAft>
          <a:spcPct val="5000"/>
        </a:spcAft>
        <a:buChar char="•"/>
        <a:defRPr sz="1575" b="1">
          <a:solidFill>
            <a:schemeClr val="tx1"/>
          </a:solidFill>
          <a:latin typeface="+mn-lt"/>
          <a:ea typeface="+mn-ea"/>
        </a:defRPr>
      </a:lvl3pPr>
      <a:lvl4pPr marL="900430" indent="-128905" algn="l" rtl="0" eaLnBrk="1" fontAlgn="base" hangingPunct="1">
        <a:spcBef>
          <a:spcPct val="11000"/>
        </a:spcBef>
        <a:spcAft>
          <a:spcPct val="5000"/>
        </a:spcAft>
        <a:buChar char="–"/>
        <a:defRPr sz="1350" b="1">
          <a:solidFill>
            <a:schemeClr val="tx1"/>
          </a:solidFill>
          <a:latin typeface="+mn-lt"/>
          <a:ea typeface="+mn-ea"/>
        </a:defRPr>
      </a:lvl4pPr>
      <a:lvl5pPr marL="1158240" indent="-128905" algn="l" rtl="0" eaLnBrk="1" fontAlgn="base" hangingPunct="1">
        <a:spcBef>
          <a:spcPct val="11000"/>
        </a:spcBef>
        <a:spcAft>
          <a:spcPct val="5000"/>
        </a:spcAft>
        <a:buChar char="»"/>
        <a:defRPr sz="1350" b="1">
          <a:solidFill>
            <a:schemeClr val="tx1"/>
          </a:solidFill>
          <a:latin typeface="+mn-lt"/>
          <a:ea typeface="+mn-ea"/>
        </a:defRPr>
      </a:lvl5pPr>
      <a:lvl6pPr marL="1415415" indent="-128905" algn="l" rtl="0" eaLnBrk="1" fontAlgn="base" hangingPunct="1">
        <a:spcBef>
          <a:spcPct val="11000"/>
        </a:spcBef>
        <a:spcAft>
          <a:spcPct val="5000"/>
        </a:spcAft>
        <a:buChar char="»"/>
        <a:defRPr sz="1350" b="1">
          <a:solidFill>
            <a:schemeClr val="tx1"/>
          </a:solidFill>
          <a:latin typeface="+mn-lt"/>
          <a:ea typeface="+mn-ea"/>
        </a:defRPr>
      </a:lvl6pPr>
      <a:lvl7pPr marL="1672590" indent="-128905" algn="l" rtl="0" eaLnBrk="1" fontAlgn="base" hangingPunct="1">
        <a:spcBef>
          <a:spcPct val="11000"/>
        </a:spcBef>
        <a:spcAft>
          <a:spcPct val="5000"/>
        </a:spcAft>
        <a:buChar char="»"/>
        <a:defRPr sz="1350" b="1">
          <a:solidFill>
            <a:schemeClr val="tx1"/>
          </a:solidFill>
          <a:latin typeface="+mn-lt"/>
          <a:ea typeface="+mn-ea"/>
        </a:defRPr>
      </a:lvl7pPr>
      <a:lvl8pPr marL="1929765" indent="-128905" algn="l" rtl="0" eaLnBrk="1" fontAlgn="base" hangingPunct="1">
        <a:spcBef>
          <a:spcPct val="11000"/>
        </a:spcBef>
        <a:spcAft>
          <a:spcPct val="5000"/>
        </a:spcAft>
        <a:buChar char="»"/>
        <a:defRPr sz="1350" b="1">
          <a:solidFill>
            <a:schemeClr val="tx1"/>
          </a:solidFill>
          <a:latin typeface="+mn-lt"/>
          <a:ea typeface="+mn-ea"/>
        </a:defRPr>
      </a:lvl8pPr>
      <a:lvl9pPr marL="2186940" indent="-128905" algn="l" rtl="0" eaLnBrk="1" fontAlgn="base" hangingPunct="1">
        <a:spcBef>
          <a:spcPct val="11000"/>
        </a:spcBef>
        <a:spcAft>
          <a:spcPct val="5000"/>
        </a:spcAft>
        <a:buChar char="»"/>
        <a:defRPr sz="135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803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6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2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33" name="Picture 6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23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31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2" cstate="print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24" name="组合 1"/>
          <p:cNvGrpSpPr/>
          <p:nvPr/>
        </p:nvGrpSpPr>
        <p:grpSpPr bwMode="auto">
          <a:xfrm>
            <a:off x="8493125" y="133350"/>
            <a:ext cx="215900" cy="215900"/>
            <a:chOff x="8492617" y="133635"/>
            <a:chExt cx="216024" cy="216024"/>
          </a:xfrm>
        </p:grpSpPr>
        <p:sp>
          <p:nvSpPr>
            <p:cNvPr id="78" name="icon_home_green"/>
            <p:cNvSpPr/>
            <p:nvPr/>
          </p:nvSpPr>
          <p:spPr>
            <a:xfrm>
              <a:off x="8492617" y="133635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29" name="icon_home" descr="F:\文件临时存放区\66_014_c\图片\image 304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8521572" y="167352"/>
              <a:ext cx="142875" cy="13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25" name="TextBox 6"/>
          <p:cNvSpPr txBox="1">
            <a:spLocks noChangeArrowheads="1"/>
          </p:cNvSpPr>
          <p:nvPr/>
        </p:nvSpPr>
        <p:spPr bwMode="auto">
          <a:xfrm>
            <a:off x="1841500" y="1058863"/>
            <a:ext cx="535305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第三讲 职位分析</a:t>
            </a:r>
            <a:endParaRPr lang="zh-CN" altLang="en-US" sz="5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331913" y="1995488"/>
            <a:ext cx="6408737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TextBox 65"/>
          <p:cNvSpPr txBox="1">
            <a:spLocks noChangeArrowheads="1"/>
          </p:cNvSpPr>
          <p:nvPr/>
        </p:nvSpPr>
        <p:spPr bwMode="auto">
          <a:xfrm>
            <a:off x="2268538" y="2427288"/>
            <a:ext cx="4464050" cy="1753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微软雅黑" panose="020B0503020204020204" charset="-122"/>
              </a:rPr>
              <a:t>吴海波    助理教授</a:t>
            </a:r>
            <a:endParaRPr lang="zh-CN" altLang="en-US" sz="2400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华南理工大学 工商管理学院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楷体_GB2312" pitchFamily="49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2021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月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楷体_GB2312" pitchFamily="49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41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title_1"/>
          <p:cNvSpPr>
            <a:spLocks noChangeArrowheads="1"/>
          </p:cNvSpPr>
          <p:nvPr/>
        </p:nvSpPr>
        <p:spPr bwMode="auto">
          <a:xfrm>
            <a:off x="636588" y="892175"/>
            <a:ext cx="3430587" cy="369888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职位分析（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job analysis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7418" name="arrow_1"/>
          <p:cNvGrpSpPr>
            <a:grpSpLocks noChangeAspect="1"/>
          </p:cNvGrpSpPr>
          <p:nvPr/>
        </p:nvGrpSpPr>
        <p:grpSpPr bwMode="auto">
          <a:xfrm>
            <a:off x="250825" y="941388"/>
            <a:ext cx="309563" cy="277812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7"/>
              <a:ext cx="94957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1" y="1741083"/>
              <a:ext cx="7486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2643" y="1791492"/>
              <a:ext cx="7614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19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21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537075" cy="3313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职位分析</a:t>
            </a:r>
            <a:r>
              <a:rPr lang="zh-CN" altLang="en-US"/>
              <a:t>是对职位进行研究并获得相关信息的方法、技术和流程的总称；</a:t>
            </a: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职位分析</a:t>
            </a:r>
            <a:r>
              <a:rPr lang="zh-CN" altLang="en-US"/>
              <a:t>有时也包括职位评估；</a:t>
            </a: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两大文件：</a:t>
            </a:r>
            <a:r>
              <a:rPr lang="zh-CN" altLang="en-US"/>
              <a:t>职位说明书和任职资格。</a:t>
            </a:r>
            <a:endParaRPr lang="zh-CN" altLang="en-US"/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292225"/>
            <a:ext cx="3816350" cy="365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040" y="281980"/>
            <a:ext cx="3994951" cy="4680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7494"/>
            <a:ext cx="4032448" cy="46805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46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946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title_1"/>
          <p:cNvSpPr>
            <a:spLocks noChangeArrowheads="1"/>
          </p:cNvSpPr>
          <p:nvPr/>
        </p:nvSpPr>
        <p:spPr bwMode="auto">
          <a:xfrm>
            <a:off x="636588" y="892175"/>
            <a:ext cx="3790950" cy="369888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职位分析和职位评估的实质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9466" name="arrow_1"/>
          <p:cNvGrpSpPr>
            <a:grpSpLocks noChangeAspect="1"/>
          </p:cNvGrpSpPr>
          <p:nvPr/>
        </p:nvGrpSpPr>
        <p:grpSpPr bwMode="auto">
          <a:xfrm>
            <a:off x="250825" y="941388"/>
            <a:ext cx="309563" cy="277812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7"/>
              <a:ext cx="94957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1" y="1741083"/>
              <a:ext cx="7486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2643" y="1791492"/>
              <a:ext cx="7614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7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9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0" name="Picture 2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635125"/>
            <a:ext cx="3816350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1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4663" y="915988"/>
            <a:ext cx="4606925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55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356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1" name="title_1"/>
          <p:cNvSpPr>
            <a:spLocks noChangeArrowheads="1"/>
          </p:cNvSpPr>
          <p:nvPr/>
        </p:nvSpPr>
        <p:spPr bwMode="auto">
          <a:xfrm>
            <a:off x="636588" y="892175"/>
            <a:ext cx="5664200" cy="369888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职位分析的成果之一：职位管理体系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562" name="arrow_1"/>
          <p:cNvGrpSpPr>
            <a:grpSpLocks noChangeAspect="1"/>
          </p:cNvGrpSpPr>
          <p:nvPr/>
        </p:nvGrpSpPr>
        <p:grpSpPr bwMode="auto">
          <a:xfrm>
            <a:off x="250825" y="941388"/>
            <a:ext cx="309563" cy="277812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7"/>
              <a:ext cx="94957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1" y="1741083"/>
              <a:ext cx="7486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2643" y="1791492"/>
              <a:ext cx="7614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63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5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6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347788"/>
            <a:ext cx="87852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60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560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itle_1"/>
          <p:cNvSpPr>
            <a:spLocks noChangeArrowheads="1"/>
          </p:cNvSpPr>
          <p:nvPr/>
        </p:nvSpPr>
        <p:spPr bwMode="auto">
          <a:xfrm>
            <a:off x="636588" y="892175"/>
            <a:ext cx="5664200" cy="369888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职位分析的成果之一：职位管理体系之薪点表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5610" name="arrow_1"/>
          <p:cNvGrpSpPr>
            <a:grpSpLocks noChangeAspect="1"/>
          </p:cNvGrpSpPr>
          <p:nvPr/>
        </p:nvGrpSpPr>
        <p:grpSpPr bwMode="auto">
          <a:xfrm>
            <a:off x="250825" y="941388"/>
            <a:ext cx="309563" cy="277812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7"/>
              <a:ext cx="94957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1" y="1741083"/>
              <a:ext cx="7486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2643" y="1791492"/>
              <a:ext cx="7614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11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13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4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347788"/>
            <a:ext cx="8785225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65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765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7" name="title_1"/>
          <p:cNvSpPr>
            <a:spLocks noChangeArrowheads="1"/>
          </p:cNvSpPr>
          <p:nvPr/>
        </p:nvSpPr>
        <p:spPr bwMode="auto">
          <a:xfrm>
            <a:off x="636588" y="892175"/>
            <a:ext cx="5664200" cy="369888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职位分析的成果之二：职业生涯发展系统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7658" name="arrow_1"/>
          <p:cNvGrpSpPr>
            <a:grpSpLocks noChangeAspect="1"/>
          </p:cNvGrpSpPr>
          <p:nvPr/>
        </p:nvGrpSpPr>
        <p:grpSpPr bwMode="auto">
          <a:xfrm>
            <a:off x="250825" y="941388"/>
            <a:ext cx="309563" cy="277812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7"/>
              <a:ext cx="94957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1" y="1741083"/>
              <a:ext cx="7486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2643" y="1791492"/>
              <a:ext cx="7614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59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1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2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347788"/>
            <a:ext cx="8713788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9700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70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970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5" name="title_1"/>
          <p:cNvSpPr>
            <a:spLocks noChangeArrowheads="1"/>
          </p:cNvSpPr>
          <p:nvPr/>
        </p:nvSpPr>
        <p:spPr bwMode="auto">
          <a:xfrm>
            <a:off x="636588" y="892175"/>
            <a:ext cx="4295452" cy="369888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职位分析与相关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HRM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模块的关系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706" name="arrow_1"/>
          <p:cNvGrpSpPr>
            <a:grpSpLocks noChangeAspect="1"/>
          </p:cNvGrpSpPr>
          <p:nvPr/>
        </p:nvGrpSpPr>
        <p:grpSpPr bwMode="auto">
          <a:xfrm>
            <a:off x="250825" y="941388"/>
            <a:ext cx="309563" cy="277812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7"/>
              <a:ext cx="94957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1" y="1741083"/>
              <a:ext cx="7486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2643" y="1791492"/>
              <a:ext cx="7614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7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9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750" y="1590675"/>
            <a:ext cx="82804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1748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75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175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3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职位分析的流程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5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 bwMode="auto">
          <a:xfrm>
            <a:off x="6459538" y="1347788"/>
            <a:ext cx="2073275" cy="2038350"/>
            <a:chOff x="6027413" y="1719490"/>
            <a:chExt cx="2072979" cy="2038560"/>
          </a:xfrm>
        </p:grpSpPr>
        <p:sp>
          <p:nvSpPr>
            <p:cNvPr id="38" name="燕尾形 37"/>
            <p:cNvSpPr/>
            <p:nvPr/>
          </p:nvSpPr>
          <p:spPr>
            <a:xfrm>
              <a:off x="6027413" y="1719490"/>
              <a:ext cx="2072979" cy="2038560"/>
            </a:xfrm>
            <a:prstGeom prst="chevron">
              <a:avLst>
                <a:gd name="adj" fmla="val 3063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774" name="矩形 48"/>
            <p:cNvSpPr>
              <a:spLocks noChangeArrowheads="1"/>
            </p:cNvSpPr>
            <p:nvPr/>
          </p:nvSpPr>
          <p:spPr bwMode="auto">
            <a:xfrm>
              <a:off x="6371851" y="2859432"/>
              <a:ext cx="1598385" cy="3365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</a:t>
              </a:r>
              <a:r>
                <a:rPr lang="zh-CN" altLang="en-US" sz="1600">
                  <a:latin typeface="黑体" panose="02010609060101010101" pitchFamily="2" charset="-122"/>
                  <a:ea typeface="黑体" panose="02010609060101010101" pitchFamily="2" charset="-122"/>
                  <a:cs typeface="微软雅黑" panose="020B0503020204020204" charset="-122"/>
                </a:rPr>
                <a:t>完成阶段</a:t>
              </a:r>
              <a:endParaRPr lang="en-US" altLang="zh-CN" sz="160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endParaRPr>
            </a:p>
          </p:txBody>
        </p:sp>
        <p:pic>
          <p:nvPicPr>
            <p:cNvPr id="31775" name="Picture 2" descr="E:\PPT\PPT_图标\245.png"/>
            <p:cNvPicPr>
              <a:picLocks noChangeAspect="1" noChangeArrowheads="1"/>
            </p:cNvPicPr>
            <p:nvPr/>
          </p:nvPicPr>
          <p:blipFill>
            <a:blip r:embed="rId5" cstate="print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6728128" y="1943586"/>
              <a:ext cx="671547" cy="60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7"/>
          <p:cNvGrpSpPr/>
          <p:nvPr/>
        </p:nvGrpSpPr>
        <p:grpSpPr bwMode="auto">
          <a:xfrm>
            <a:off x="4443413" y="1347788"/>
            <a:ext cx="2073275" cy="2038350"/>
            <a:chOff x="4363602" y="1719490"/>
            <a:chExt cx="2072979" cy="2038560"/>
          </a:xfrm>
        </p:grpSpPr>
        <p:sp>
          <p:nvSpPr>
            <p:cNvPr id="3" name="燕尾形 36"/>
            <p:cNvSpPr/>
            <p:nvPr/>
          </p:nvSpPr>
          <p:spPr>
            <a:xfrm>
              <a:off x="4363602" y="1719490"/>
              <a:ext cx="2072979" cy="2038560"/>
            </a:xfrm>
            <a:prstGeom prst="chevron">
              <a:avLst>
                <a:gd name="adj" fmla="val 3063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771" name="矩形 47"/>
            <p:cNvSpPr>
              <a:spLocks noChangeArrowheads="1"/>
            </p:cNvSpPr>
            <p:nvPr/>
          </p:nvSpPr>
          <p:spPr bwMode="auto">
            <a:xfrm>
              <a:off x="4715977" y="2859432"/>
              <a:ext cx="1596797" cy="3365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黑体" panose="02010609060101010101" pitchFamily="2" charset="-122"/>
                  <a:ea typeface="黑体" panose="02010609060101010101" pitchFamily="2" charset="-122"/>
                  <a:cs typeface="微软雅黑" panose="020B0503020204020204" charset="-122"/>
                </a:rPr>
                <a:t>   分析阶段</a:t>
              </a:r>
              <a:endParaRPr lang="en-US" altLang="zh-CN" sz="160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endParaRPr>
            </a:p>
          </p:txBody>
        </p:sp>
        <p:pic>
          <p:nvPicPr>
            <p:cNvPr id="31772" name="Picture 3" descr="E:\PPT\PPT_图标\034.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5074770" y="1910638"/>
              <a:ext cx="721366" cy="672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组合 6"/>
          <p:cNvGrpSpPr/>
          <p:nvPr/>
        </p:nvGrpSpPr>
        <p:grpSpPr bwMode="auto">
          <a:xfrm>
            <a:off x="422275" y="1347788"/>
            <a:ext cx="2071688" cy="2038350"/>
            <a:chOff x="2699792" y="1719490"/>
            <a:chExt cx="2072979" cy="2038560"/>
          </a:xfrm>
        </p:grpSpPr>
        <p:sp>
          <p:nvSpPr>
            <p:cNvPr id="2" name="燕尾形 1"/>
            <p:cNvSpPr/>
            <p:nvPr/>
          </p:nvSpPr>
          <p:spPr>
            <a:xfrm>
              <a:off x="2699792" y="1719490"/>
              <a:ext cx="2072979" cy="2038560"/>
            </a:xfrm>
            <a:prstGeom prst="chevron">
              <a:avLst>
                <a:gd name="adj" fmla="val 3063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768" name="矩形 39"/>
            <p:cNvSpPr>
              <a:spLocks noChangeArrowheads="1"/>
            </p:cNvSpPr>
            <p:nvPr/>
          </p:nvSpPr>
          <p:spPr bwMode="auto">
            <a:xfrm>
              <a:off x="3046083" y="2859432"/>
              <a:ext cx="1598020" cy="3365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黑体" panose="02010609060101010101" pitchFamily="2" charset="-122"/>
                  <a:ea typeface="黑体" panose="02010609060101010101" pitchFamily="2" charset="-122"/>
                  <a:cs typeface="微软雅黑" panose="020B0503020204020204" charset="-122"/>
                </a:rPr>
                <a:t>   准备阶段</a:t>
              </a:r>
              <a:endParaRPr lang="en-US" altLang="zh-CN" sz="160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endParaRPr>
            </a:p>
          </p:txBody>
        </p:sp>
        <p:pic>
          <p:nvPicPr>
            <p:cNvPr id="31769" name="Picture 4" descr="E:\PPT\PPT_图标\060.png"/>
            <p:cNvPicPr>
              <a:picLocks noChangeAspect="1" noChangeArrowheads="1"/>
            </p:cNvPicPr>
            <p:nvPr/>
          </p:nvPicPr>
          <p:blipFill>
            <a:blip r:embed="rId7" cstate="print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3400508" y="1912230"/>
              <a:ext cx="671546" cy="668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2976" name="TextBox 50"/>
          <p:cNvSpPr txBox="1">
            <a:spLocks noChangeArrowheads="1"/>
          </p:cNvSpPr>
          <p:nvPr/>
        </p:nvSpPr>
        <p:spPr bwMode="auto">
          <a:xfrm>
            <a:off x="250825" y="3519488"/>
            <a:ext cx="1944688" cy="85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确定职位分析的目的和用途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成立职位分析小组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对职位分析人员进行培训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对全体员工做好宣传工作 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做好其他必要的准备 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</p:txBody>
      </p:sp>
      <p:sp>
        <p:nvSpPr>
          <p:cNvPr id="82977" name="TextBox 51"/>
          <p:cNvSpPr txBox="1">
            <a:spLocks noChangeArrowheads="1"/>
          </p:cNvSpPr>
          <p:nvPr/>
        </p:nvSpPr>
        <p:spPr bwMode="auto">
          <a:xfrm>
            <a:off x="4932363" y="3508375"/>
            <a:ext cx="969962" cy="8540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整理资料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审查资料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分析资料  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</p:txBody>
      </p:sp>
      <p:sp>
        <p:nvSpPr>
          <p:cNvPr id="82978" name="TextBox 52"/>
          <p:cNvSpPr txBox="1">
            <a:spLocks noChangeArrowheads="1"/>
          </p:cNvSpPr>
          <p:nvPr/>
        </p:nvSpPr>
        <p:spPr bwMode="auto">
          <a:xfrm>
            <a:off x="6396038" y="3519488"/>
            <a:ext cx="1871662" cy="14636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编写职位说明书 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对整个职位分析过程进行总结，找出其中成功的经验和存在的问题，以利于以后更好地进行工作分析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将职位分析的结果运用于人力资源管理以及企业管理的相关方面，真正发挥职位分析的作用 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</p:txBody>
      </p:sp>
      <p:grpSp>
        <p:nvGrpSpPr>
          <p:cNvPr id="4" name="组合 7"/>
          <p:cNvGrpSpPr/>
          <p:nvPr/>
        </p:nvGrpSpPr>
        <p:grpSpPr bwMode="auto">
          <a:xfrm>
            <a:off x="2427288" y="1347788"/>
            <a:ext cx="2073275" cy="2038350"/>
            <a:chOff x="4363602" y="1719490"/>
            <a:chExt cx="2072979" cy="2038560"/>
          </a:xfrm>
        </p:grpSpPr>
        <p:sp>
          <p:nvSpPr>
            <p:cNvPr id="37" name="燕尾形 36"/>
            <p:cNvSpPr/>
            <p:nvPr/>
          </p:nvSpPr>
          <p:spPr>
            <a:xfrm>
              <a:off x="4363602" y="1719490"/>
              <a:ext cx="2072979" cy="2038560"/>
            </a:xfrm>
            <a:prstGeom prst="chevron">
              <a:avLst>
                <a:gd name="adj" fmla="val 3063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765" name="矩形 47"/>
            <p:cNvSpPr>
              <a:spLocks noChangeArrowheads="1"/>
            </p:cNvSpPr>
            <p:nvPr/>
          </p:nvSpPr>
          <p:spPr bwMode="auto">
            <a:xfrm>
              <a:off x="4715977" y="2859432"/>
              <a:ext cx="1596797" cy="3365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</a:t>
              </a:r>
              <a:r>
                <a:rPr lang="zh-CN" altLang="en-US" sz="1600">
                  <a:latin typeface="黑体" panose="02010609060101010101" pitchFamily="2" charset="-122"/>
                  <a:ea typeface="黑体" panose="02010609060101010101" pitchFamily="2" charset="-122"/>
                  <a:cs typeface="微软雅黑" panose="020B0503020204020204" charset="-122"/>
                </a:rPr>
                <a:t>调查阶段</a:t>
              </a:r>
              <a:endParaRPr lang="en-US" altLang="zh-CN" sz="1600"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endParaRPr>
            </a:p>
          </p:txBody>
        </p:sp>
        <p:pic>
          <p:nvPicPr>
            <p:cNvPr id="31766" name="Picture 3" descr="E:\PPT\PPT_图标\034.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5074770" y="1910638"/>
              <a:ext cx="721366" cy="672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2983" name="TextBox 51"/>
          <p:cNvSpPr txBox="1">
            <a:spLocks noChangeArrowheads="1"/>
          </p:cNvSpPr>
          <p:nvPr/>
        </p:nvSpPr>
        <p:spPr bwMode="auto">
          <a:xfrm>
            <a:off x="2309813" y="3519488"/>
            <a:ext cx="1757362" cy="11588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制定职位分析的时间计划进度表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根据职位分析的目的，选择搜集职位内容及相关信息的方法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搜集职位的背景资料 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  <a:p>
            <a:pPr>
              <a:buFontTx/>
              <a:buChar char="•"/>
            </a:pPr>
            <a:r>
              <a:rPr lang="zh-CN" altLang="en-US" sz="1000">
                <a:solidFill>
                  <a:schemeClr val="hlink"/>
                </a:solidFill>
                <a:latin typeface="微软雅黑" panose="020B0503020204020204" charset="-122"/>
              </a:rPr>
              <a:t>搜集职位的相关信息 </a:t>
            </a:r>
            <a:endParaRPr lang="zh-CN" altLang="en-US" sz="1000">
              <a:solidFill>
                <a:schemeClr val="hlink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76" grpId="0"/>
      <p:bldP spid="82977" grpId="0"/>
      <p:bldP spid="82978" grpId="0"/>
      <p:bldP spid="829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379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380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1" name="关于我们"/>
          <p:cNvSpPr>
            <a:spLocks noChangeArrowheads="1"/>
          </p:cNvSpPr>
          <p:nvPr/>
        </p:nvSpPr>
        <p:spPr bwMode="auto">
          <a:xfrm>
            <a:off x="568325" y="203200"/>
            <a:ext cx="2317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职位分析的方法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803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4" name="Picture 3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388" y="842963"/>
            <a:ext cx="8856662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427288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5843" name="LOGO"/>
          <p:cNvGrpSpPr/>
          <p:nvPr/>
        </p:nvGrpSpPr>
        <p:grpSpPr bwMode="auto">
          <a:xfrm>
            <a:off x="3292475" y="2300288"/>
            <a:ext cx="2508250" cy="684212"/>
            <a:chOff x="323528" y="230123"/>
            <a:chExt cx="2507921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6495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507921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5886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5850" name="arrow_1"/>
          <p:cNvGrpSpPr>
            <a:grpSpLocks noChangeAspect="1"/>
          </p:cNvGrpSpPr>
          <p:nvPr/>
        </p:nvGrpSpPr>
        <p:grpSpPr bwMode="auto">
          <a:xfrm>
            <a:off x="595313" y="1673225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51" name="arrow_2"/>
          <p:cNvGrpSpPr>
            <a:grpSpLocks noChangeAspect="1"/>
          </p:cNvGrpSpPr>
          <p:nvPr/>
        </p:nvGrpSpPr>
        <p:grpSpPr bwMode="auto">
          <a:xfrm>
            <a:off x="595313" y="259715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52" name="arrow_3"/>
          <p:cNvGrpSpPr>
            <a:grpSpLocks noChangeAspect="1"/>
          </p:cNvGrpSpPr>
          <p:nvPr/>
        </p:nvGrpSpPr>
        <p:grpSpPr bwMode="auto">
          <a:xfrm>
            <a:off x="595313" y="35052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53" name="关于我们"/>
          <p:cNvSpPr>
            <a:spLocks noChangeArrowheads="1"/>
          </p:cNvSpPr>
          <p:nvPr/>
        </p:nvSpPr>
        <p:spPr bwMode="auto">
          <a:xfrm>
            <a:off x="892175" y="1538288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35854" name="产品介绍"/>
          <p:cNvSpPr>
            <a:spLocks noChangeArrowheads="1"/>
          </p:cNvSpPr>
          <p:nvPr/>
        </p:nvSpPr>
        <p:spPr bwMode="auto">
          <a:xfrm>
            <a:off x="892175" y="243205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职位说明书与任职资格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35855" name="市场分析"/>
          <p:cNvSpPr>
            <a:spLocks noChangeArrowheads="1"/>
          </p:cNvSpPr>
          <p:nvPr/>
        </p:nvSpPr>
        <p:spPr bwMode="auto">
          <a:xfrm>
            <a:off x="892175" y="3338513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职位分析中的特殊问题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35856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35871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5857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35869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86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861" name="直接连接符 14"/>
          <p:cNvCxnSpPr>
            <a:cxnSpLocks noChangeShapeType="1"/>
          </p:cNvCxnSpPr>
          <p:nvPr/>
        </p:nvCxnSpPr>
        <p:spPr bwMode="auto">
          <a:xfrm>
            <a:off x="539750" y="206692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35862" name="直接连接符 14"/>
          <p:cNvCxnSpPr>
            <a:cxnSpLocks noChangeShapeType="1"/>
          </p:cNvCxnSpPr>
          <p:nvPr/>
        </p:nvCxnSpPr>
        <p:spPr bwMode="auto">
          <a:xfrm>
            <a:off x="539750" y="295751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35863" name="直接连接符 14"/>
          <p:cNvCxnSpPr>
            <a:cxnSpLocks noChangeShapeType="1"/>
          </p:cNvCxnSpPr>
          <p:nvPr/>
        </p:nvCxnSpPr>
        <p:spPr bwMode="auto">
          <a:xfrm>
            <a:off x="539750" y="38671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35864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5865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866" name="直接连接符 14"/>
          <p:cNvCxnSpPr>
            <a:cxnSpLocks noChangeShapeType="1"/>
          </p:cNvCxnSpPr>
          <p:nvPr/>
        </p:nvCxnSpPr>
        <p:spPr bwMode="auto">
          <a:xfrm>
            <a:off x="468313" y="38655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35867" name="Picture 4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538" y="1131888"/>
            <a:ext cx="4608512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分组情况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1.蔡颜妃，咸靖玉，肖灿敏，孙琳珺，刘紫萍，石伊凡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2.李晓娜、哈勒哈什、陈思桦、杨阳、赖丹芝、丛若琦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3.陈艾玙，何梦蕾，汪思辰，杨恺靖，杨莉娟，周劲良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4.张巧欣；邓玉清；周卉；李娜；黄文彬；李逸斌；陈筱露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5.高赞宏 冯彬 张鸿杰 胡俊顺 李浪 王云飞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6.陈艾玙，何梦蕾，汪思辰，杨恺靖，杨莉娟，周劲良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7.黄炜杰，萧宇轩，温紫睿，文思怡，王兴凤，关惠心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8.林振戈 刘天宇 梅烨伟 孙绪聪 刘炳驿 邱炳鑫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9.陈思璇，林陈素雯，柳杨，森巴特·什合斯，徐飞，徐悦潼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个人案例分析专题选择截止日期：</a:t>
            </a:r>
            <a:r>
              <a:rPr lang="en-US" altLang="zh-CN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2021.5.1</a:t>
            </a:r>
            <a:endParaRPr lang="en-US" altLang="zh-CN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7892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789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789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897" name="Group 10"/>
          <p:cNvGrpSpPr/>
          <p:nvPr/>
        </p:nvGrpSpPr>
        <p:grpSpPr bwMode="auto">
          <a:xfrm>
            <a:off x="250825" y="977900"/>
            <a:ext cx="3816350" cy="369888"/>
            <a:chOff x="158" y="616"/>
            <a:chExt cx="2245" cy="233"/>
          </a:xfrm>
        </p:grpSpPr>
        <p:sp>
          <p:nvSpPr>
            <p:cNvPr id="37904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什么是职位说明书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37905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6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1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898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职位说明书及其作用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900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1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276350"/>
            <a:ext cx="4176712" cy="324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职位说明书</a:t>
            </a:r>
            <a:r>
              <a:rPr lang="zh-CN" altLang="en-US"/>
              <a:t>又称工作描述、工作界定、岗位说明书等，它是对工作岗位最重要特征的定义、辨别和描述；</a:t>
            </a: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职位说明书撰写</a:t>
            </a:r>
            <a:r>
              <a:rPr lang="zh-CN" altLang="en-US"/>
              <a:t>是企业管理的一项基础工作和基本职责，是企业管理科学化和规范化的重要标志。</a:t>
            </a:r>
            <a:endParaRPr lang="zh-CN" altLang="en-US"/>
          </a:p>
        </p:txBody>
      </p:sp>
      <p:pic>
        <p:nvPicPr>
          <p:cNvPr id="37903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419225"/>
            <a:ext cx="3816350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94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994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945" name="Group 10"/>
          <p:cNvGrpSpPr/>
          <p:nvPr/>
        </p:nvGrpSpPr>
        <p:grpSpPr bwMode="auto">
          <a:xfrm>
            <a:off x="250825" y="977900"/>
            <a:ext cx="3960813" cy="369888"/>
            <a:chOff x="158" y="616"/>
            <a:chExt cx="2245" cy="233"/>
          </a:xfrm>
        </p:grpSpPr>
        <p:sp>
          <p:nvSpPr>
            <p:cNvPr id="39952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职位说明书的内容：工作概要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39953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45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205" y="1766536"/>
                <a:ext cx="9586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8908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23" y="1791491"/>
                <a:ext cx="7513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946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职位说明书及其作用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48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9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176712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职位与组织目标的关系以及该职位存在的价值和意义何在；</a:t>
            </a: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基本写法：</a:t>
            </a:r>
            <a:r>
              <a:rPr lang="zh-CN" altLang="en-US"/>
              <a:t>工作依据</a:t>
            </a:r>
            <a:r>
              <a:rPr lang="en-US" altLang="zh-CN"/>
              <a:t>+</a:t>
            </a:r>
            <a:r>
              <a:rPr lang="zh-CN" altLang="en-US"/>
              <a:t>工作行动</a:t>
            </a:r>
            <a:r>
              <a:rPr lang="en-US" altLang="zh-CN"/>
              <a:t>+</a:t>
            </a:r>
            <a:r>
              <a:rPr lang="zh-CN" altLang="en-US"/>
              <a:t>工作对象</a:t>
            </a:r>
            <a:r>
              <a:rPr lang="en-US" altLang="zh-CN"/>
              <a:t>+</a:t>
            </a:r>
            <a:r>
              <a:rPr lang="zh-CN" altLang="en-US"/>
              <a:t>工作目的</a:t>
            </a:r>
            <a:endParaRPr lang="zh-CN" altLang="en-US"/>
          </a:p>
        </p:txBody>
      </p:sp>
      <p:pic>
        <p:nvPicPr>
          <p:cNvPr id="39951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419225"/>
            <a:ext cx="396081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199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199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993" name="Group 10"/>
          <p:cNvGrpSpPr/>
          <p:nvPr/>
        </p:nvGrpSpPr>
        <p:grpSpPr bwMode="auto">
          <a:xfrm>
            <a:off x="250825" y="977900"/>
            <a:ext cx="3960813" cy="369888"/>
            <a:chOff x="158" y="616"/>
            <a:chExt cx="2245" cy="233"/>
          </a:xfrm>
        </p:grpSpPr>
        <p:sp>
          <p:nvSpPr>
            <p:cNvPr id="42000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职位说明书的内容：工作职责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2001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45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205" y="1766536"/>
                <a:ext cx="9586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8908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23" y="1791491"/>
                <a:ext cx="7513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994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职位说明书及其作用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96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7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8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708150"/>
            <a:ext cx="3889375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55" name="Picture 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1347788"/>
            <a:ext cx="4392613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4036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03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404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41" name="Group 10"/>
          <p:cNvGrpSpPr/>
          <p:nvPr/>
        </p:nvGrpSpPr>
        <p:grpSpPr bwMode="auto">
          <a:xfrm>
            <a:off x="250825" y="977900"/>
            <a:ext cx="3960813" cy="369888"/>
            <a:chOff x="158" y="616"/>
            <a:chExt cx="2245" cy="233"/>
          </a:xfrm>
        </p:grpSpPr>
        <p:sp>
          <p:nvSpPr>
            <p:cNvPr id="4404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工作职责的书写格式与规则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404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45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205" y="1766536"/>
                <a:ext cx="9586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8908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23" y="1791491"/>
                <a:ext cx="7513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042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职位说明书及其作用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44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5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6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492250"/>
            <a:ext cx="3960813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52" name="Rectangle 24"/>
          <p:cNvSpPr>
            <a:spLocks noChangeArrowheads="1"/>
          </p:cNvSpPr>
          <p:nvPr/>
        </p:nvSpPr>
        <p:spPr bwMode="auto">
          <a:xfrm>
            <a:off x="4427538" y="1058863"/>
            <a:ext cx="4537075" cy="38893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sz="1600"/>
              <a:t>采用“动词</a:t>
            </a:r>
            <a:r>
              <a:rPr lang="en-US" altLang="zh-CN" sz="1600"/>
              <a:t>+</a:t>
            </a:r>
            <a:r>
              <a:rPr lang="zh-CN" altLang="en-US" sz="1600"/>
              <a:t>名词</a:t>
            </a:r>
            <a:r>
              <a:rPr lang="en-US" altLang="zh-CN" sz="1600"/>
              <a:t>+</a:t>
            </a:r>
            <a:r>
              <a:rPr lang="zh-CN" altLang="en-US" sz="1600"/>
              <a:t>目标”或者“工作依据</a:t>
            </a:r>
            <a:r>
              <a:rPr lang="en-US" altLang="zh-CN" sz="1600"/>
              <a:t>+</a:t>
            </a:r>
            <a:r>
              <a:rPr lang="zh-CN" altLang="en-US" sz="1600"/>
              <a:t>动词</a:t>
            </a:r>
            <a:r>
              <a:rPr lang="en-US" altLang="zh-CN" sz="1600"/>
              <a:t>+</a:t>
            </a:r>
            <a:r>
              <a:rPr lang="zh-CN" altLang="en-US" sz="1600"/>
              <a:t>名词</a:t>
            </a:r>
            <a:r>
              <a:rPr lang="en-US" altLang="zh-CN" sz="1600"/>
              <a:t>+</a:t>
            </a:r>
            <a:r>
              <a:rPr lang="zh-CN" altLang="en-US" sz="1600"/>
              <a:t>目标”的书写格式；</a:t>
            </a:r>
            <a:endParaRPr lang="zh-CN" altLang="en-US" sz="1600"/>
          </a:p>
          <a:p>
            <a:pPr marL="444500" indent="-444500" defTabSz="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sz="1600"/>
              <a:t>尽量避免采用模糊性的动词，如“负责”、“管理”、“领导”等；</a:t>
            </a:r>
            <a:endParaRPr lang="zh-CN" altLang="en-US" sz="1600"/>
          </a:p>
          <a:p>
            <a:pPr marL="444500" indent="-444500" defTabSz="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sz="1600"/>
              <a:t>尽量避免采用模糊性数量词，如“许多”、“一些”，尽可能表达准确数量；</a:t>
            </a:r>
            <a:endParaRPr lang="zh-CN" altLang="en-US" sz="1600"/>
          </a:p>
          <a:p>
            <a:pPr marL="444500" indent="-444500" defTabSz="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sz="1600"/>
              <a:t>尽量避免采用任职者或其上级所不熟悉的专业化术语，尤其要尽量避免采用管理学专业的冷僻术语，或给予说明；</a:t>
            </a:r>
            <a:endParaRPr lang="zh-CN" altLang="en-US" sz="1600"/>
          </a:p>
          <a:p>
            <a:pPr marL="444500" indent="-444500" defTabSz="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sz="1600"/>
              <a:t>存在多个行动和多个对象时，需要分别表述，以避免引起歧义与误解。</a:t>
            </a:r>
            <a:endParaRPr lang="zh-CN" altLang="en-US" sz="16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608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608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089" name="Group 10"/>
          <p:cNvGrpSpPr/>
          <p:nvPr/>
        </p:nvGrpSpPr>
        <p:grpSpPr bwMode="auto">
          <a:xfrm>
            <a:off x="250825" y="977900"/>
            <a:ext cx="3960813" cy="369888"/>
            <a:chOff x="158" y="616"/>
            <a:chExt cx="2245" cy="233"/>
          </a:xfrm>
        </p:grpSpPr>
        <p:sp>
          <p:nvSpPr>
            <p:cNvPr id="46096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职位说明书的内容：工作权限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6097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45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205" y="1766536"/>
                <a:ext cx="9586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8908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23" y="1791491"/>
                <a:ext cx="7513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090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职位说明书及其作用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92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3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716463" y="1419225"/>
            <a:ext cx="3887787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什么是工作权限？</a:t>
            </a: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工作分权与组织分权的关系；</a:t>
            </a: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工作权限的内容：人、财、业务与技术。</a:t>
            </a:r>
            <a:endParaRPr lang="zh-CN" altLang="en-US"/>
          </a:p>
        </p:txBody>
      </p:sp>
      <p:pic>
        <p:nvPicPr>
          <p:cNvPr id="46095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419225"/>
            <a:ext cx="396081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13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813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7" name="Group 10"/>
          <p:cNvGrpSpPr/>
          <p:nvPr/>
        </p:nvGrpSpPr>
        <p:grpSpPr bwMode="auto">
          <a:xfrm>
            <a:off x="250825" y="977900"/>
            <a:ext cx="3960813" cy="369888"/>
            <a:chOff x="158" y="616"/>
            <a:chExt cx="2245" cy="233"/>
          </a:xfrm>
        </p:grpSpPr>
        <p:sp>
          <p:nvSpPr>
            <p:cNvPr id="48144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职位说明书的内容：业绩标准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8145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45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205" y="1766536"/>
                <a:ext cx="9586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8908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23" y="1791491"/>
                <a:ext cx="7513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138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职位说明书及其作用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40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1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176712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7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正向业绩标准：</a:t>
            </a:r>
            <a:r>
              <a:rPr lang="zh-CN" altLang="en-US"/>
              <a:t>完成率、达标率、准确性、质量、及时间性等；</a:t>
            </a:r>
            <a:endParaRPr lang="zh-CN" altLang="en-US"/>
          </a:p>
          <a:p>
            <a:pPr marL="444500" indent="-444500" defTabSz="0">
              <a:lnSpc>
                <a:spcPct val="17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反向业绩标准：</a:t>
            </a:r>
            <a:r>
              <a:rPr lang="zh-CN" altLang="en-US"/>
              <a:t>差错率、失误率、次品率、投诉率等；</a:t>
            </a:r>
            <a:endParaRPr lang="zh-CN" altLang="en-US"/>
          </a:p>
          <a:p>
            <a:pPr marL="444500" indent="-444500" defTabSz="0">
              <a:lnSpc>
                <a:spcPct val="17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业绩标准的筛选标准：</a:t>
            </a:r>
            <a:r>
              <a:rPr lang="zh-CN" altLang="en-US"/>
              <a:t>关键性、可操作性、可控性和上级职位的认可。</a:t>
            </a:r>
            <a:endParaRPr lang="zh-CN" altLang="en-US"/>
          </a:p>
        </p:txBody>
      </p:sp>
      <p:pic>
        <p:nvPicPr>
          <p:cNvPr id="48143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419225"/>
            <a:ext cx="3960813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018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018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85" name="Group 10"/>
          <p:cNvGrpSpPr/>
          <p:nvPr/>
        </p:nvGrpSpPr>
        <p:grpSpPr bwMode="auto">
          <a:xfrm>
            <a:off x="250825" y="977900"/>
            <a:ext cx="3960813" cy="369888"/>
            <a:chOff x="158" y="616"/>
            <a:chExt cx="2245" cy="233"/>
          </a:xfrm>
        </p:grpSpPr>
        <p:sp>
          <p:nvSpPr>
            <p:cNvPr id="50192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职位说明书的内容：工作关系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0193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45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205" y="1766536"/>
                <a:ext cx="9586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8908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23" y="1791491"/>
                <a:ext cx="7513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186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职位说明书及其作用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88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9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176712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该职位在组织中的位置，一般用组织结构图来表示；</a:t>
            </a:r>
            <a:endParaRPr lang="zh-CN" altLang="en-US" dirty="0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 dirty="0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 dirty="0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该职位与组织内部与外部各单位之间的关系。</a:t>
            </a:r>
            <a:endParaRPr lang="zh-CN" altLang="en-US" dirty="0"/>
          </a:p>
        </p:txBody>
      </p:sp>
      <p:pic>
        <p:nvPicPr>
          <p:cNvPr id="50191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2413" y="1419225"/>
            <a:ext cx="395922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2228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23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223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233" name="Group 10"/>
          <p:cNvGrpSpPr/>
          <p:nvPr/>
        </p:nvGrpSpPr>
        <p:grpSpPr bwMode="auto">
          <a:xfrm>
            <a:off x="250825" y="977900"/>
            <a:ext cx="3889375" cy="369888"/>
            <a:chOff x="158" y="616"/>
            <a:chExt cx="2245" cy="233"/>
          </a:xfrm>
        </p:grpSpPr>
        <p:sp>
          <p:nvSpPr>
            <p:cNvPr id="52240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工作环境与压力因素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2241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6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4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1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234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职位说明书及其作用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36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7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176712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工作压力的主要表现：</a:t>
            </a:r>
            <a:r>
              <a:rPr lang="zh-CN" altLang="en-US"/>
              <a:t>工作时间的波动性、出差时间的百分比、工作负荷大小；</a:t>
            </a: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工作环境因素主要考虑工作物理环境对身体的影响进行等级评定。</a:t>
            </a:r>
            <a:endParaRPr lang="zh-CN" altLang="en-US"/>
          </a:p>
        </p:txBody>
      </p:sp>
      <p:pic>
        <p:nvPicPr>
          <p:cNvPr id="52239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419225"/>
            <a:ext cx="3889375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427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428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281" name="Group 10"/>
          <p:cNvGrpSpPr/>
          <p:nvPr/>
        </p:nvGrpSpPr>
        <p:grpSpPr bwMode="auto">
          <a:xfrm>
            <a:off x="250825" y="977900"/>
            <a:ext cx="3816350" cy="369888"/>
            <a:chOff x="158" y="616"/>
            <a:chExt cx="2245" cy="233"/>
          </a:xfrm>
        </p:grpSpPr>
        <p:sp>
          <p:nvSpPr>
            <p:cNvPr id="54288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什么是任职资格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4289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6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1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282" name="关于我们"/>
          <p:cNvSpPr>
            <a:spLocks noChangeArrowheads="1"/>
          </p:cNvSpPr>
          <p:nvPr/>
        </p:nvSpPr>
        <p:spPr bwMode="auto">
          <a:xfrm>
            <a:off x="568325" y="203200"/>
            <a:ext cx="26225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任职资格及其内容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84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5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347788"/>
            <a:ext cx="4176712" cy="3600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从事该工作岗位的人应该具备什么条件？</a:t>
            </a: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身体条件、心理条件和资格条件；</a:t>
            </a:r>
            <a:endParaRPr lang="zh-CN" altLang="en-US"/>
          </a:p>
        </p:txBody>
      </p:sp>
      <p:pic>
        <p:nvPicPr>
          <p:cNvPr id="54287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850" y="1419225"/>
            <a:ext cx="38100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632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632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6329" name="Group 10"/>
          <p:cNvGrpSpPr/>
          <p:nvPr/>
        </p:nvGrpSpPr>
        <p:grpSpPr bwMode="auto">
          <a:xfrm>
            <a:off x="250825" y="977900"/>
            <a:ext cx="3889375" cy="369888"/>
            <a:chOff x="158" y="616"/>
            <a:chExt cx="2245" cy="233"/>
          </a:xfrm>
        </p:grpSpPr>
        <p:sp>
          <p:nvSpPr>
            <p:cNvPr id="56336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员工的恐惧问题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6337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5021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760" y="1766536"/>
                <a:ext cx="95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084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976" y="1791491"/>
                <a:ext cx="7475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330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职位分析中的特殊问题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332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3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66725" y="1563688"/>
            <a:ext cx="3600450" cy="3529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员工为什么会恐惧？</a:t>
            </a: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员工恐惧的结果；</a:t>
            </a: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对策：沟通、参与和承诺。</a:t>
            </a:r>
            <a:endParaRPr lang="zh-CN" altLang="en-US"/>
          </a:p>
        </p:txBody>
      </p:sp>
      <p:pic>
        <p:nvPicPr>
          <p:cNvPr id="56335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1141413"/>
            <a:ext cx="4200525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小组展示</a:t>
            </a:r>
            <a:endParaRPr lang="zh-CN" altLang="en-US"/>
          </a:p>
        </p:txBody>
      </p:sp>
      <p:graphicFrame>
        <p:nvGraphicFramePr>
          <p:cNvPr id="5" name="内容占位符 4"/>
          <p:cNvGraphicFramePr/>
          <p:nvPr>
            <p:ph idx="1"/>
            <p:custDataLst>
              <p:tags r:id="rId1"/>
            </p:custDataLst>
          </p:nvPr>
        </p:nvGraphicFramePr>
        <p:xfrm>
          <a:off x="468313" y="951407"/>
          <a:ext cx="8229600" cy="419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664970"/>
                <a:gridCol w="3821430"/>
              </a:tblGrid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小组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章节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时间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4241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1. 蔡颜妃，咸靖玉，肖灿敏，孙琳珺，刘紫萍，石伊凡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2. 李晓娜、哈勒哈什、陈思桦、杨阳、赖丹芝、丛若琦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4.26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3. 陈艾玙，何梦蕾，汪思辰，杨恺靖，杨莉娟，周劲良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4. 张巧欣；邓玉清；周卉；李娜；黄文彬；李逸斌；陈筱露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5.17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5. 高赞宏 冯彬 张鸿杰 胡俊顺 李浪 王云飞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6. 陈艾玙，何梦蕾，汪思辰，杨恺靖，杨莉娟，周劲良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7. 黄炜杰，萧宇轩，温紫睿，文思怡，王兴凤，关惠心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8. 林振戈 刘天宇 梅烨伟 孙绪聪 刘炳驿 邱炳鑫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5.31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仿宋" panose="02010609060101010101" charset="-122"/>
                        </a:rPr>
                        <a:t>9. 陈思璇，林陈素雯，柳杨，森巴特·什合斯，徐飞，徐悦潼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仿宋" panose="02010609060101010101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5.10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8372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837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837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377" name="Group 10"/>
          <p:cNvGrpSpPr/>
          <p:nvPr/>
        </p:nvGrpSpPr>
        <p:grpSpPr bwMode="auto">
          <a:xfrm>
            <a:off x="250825" y="977900"/>
            <a:ext cx="3816350" cy="369888"/>
            <a:chOff x="158" y="616"/>
            <a:chExt cx="2245" cy="233"/>
          </a:xfrm>
        </p:grpSpPr>
        <p:sp>
          <p:nvSpPr>
            <p:cNvPr id="58384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环境动态变化问题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8385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6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1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378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职位分析中的特殊问题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80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1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176712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7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环境变化要求组织要有适应性变化，最终体现在职位的职责的变化上；</a:t>
            </a:r>
            <a:endParaRPr lang="zh-CN" altLang="en-US" dirty="0"/>
          </a:p>
          <a:p>
            <a:pPr marL="444500" indent="-444500" defTabSz="0">
              <a:lnSpc>
                <a:spcPct val="17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/>
              <a:t>环境动态变化对职位分析结果的影响；</a:t>
            </a:r>
            <a:endParaRPr lang="zh-CN" altLang="en-US" dirty="0"/>
          </a:p>
          <a:p>
            <a:pPr marL="444500" indent="-444500" defTabSz="0">
              <a:lnSpc>
                <a:spcPct val="17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 dirty="0">
                <a:solidFill>
                  <a:schemeClr val="folHlink"/>
                </a:solidFill>
                <a:ea typeface="黑体" panose="02010609060101010101" pitchFamily="2" charset="-122"/>
              </a:rPr>
              <a:t>解决之道：</a:t>
            </a:r>
            <a:r>
              <a:rPr lang="zh-CN" altLang="en-US" dirty="0"/>
              <a:t>适时职位分析和（半）年度职位分析；</a:t>
            </a:r>
            <a:endParaRPr lang="zh-CN" altLang="en-US" dirty="0"/>
          </a:p>
        </p:txBody>
      </p:sp>
      <p:pic>
        <p:nvPicPr>
          <p:cNvPr id="58383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419225"/>
            <a:ext cx="3800475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42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042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425" name="Group 10"/>
          <p:cNvGrpSpPr/>
          <p:nvPr/>
        </p:nvGrpSpPr>
        <p:grpSpPr bwMode="auto">
          <a:xfrm>
            <a:off x="250825" y="977900"/>
            <a:ext cx="3816350" cy="369888"/>
            <a:chOff x="158" y="616"/>
            <a:chExt cx="2245" cy="233"/>
          </a:xfrm>
        </p:grpSpPr>
        <p:sp>
          <p:nvSpPr>
            <p:cNvPr id="60432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职位分析的主体问题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60433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6"/>
                <a:ext cx="9590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80" y="1791491"/>
                <a:ext cx="7529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426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职位分析中的特殊问题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28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9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19225"/>
            <a:ext cx="4176712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职位分析的五大主体；</a:t>
            </a: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解决之道：</a:t>
            </a:r>
            <a:r>
              <a:rPr lang="zh-CN" altLang="en-US"/>
              <a:t>在各个阶段，发挥各主体的主观能动性，确保职位分析工作的达成。</a:t>
            </a:r>
            <a:endParaRPr lang="zh-CN" altLang="en-US"/>
          </a:p>
        </p:txBody>
      </p:sp>
      <p:pic>
        <p:nvPicPr>
          <p:cNvPr id="60431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390650"/>
            <a:ext cx="3816350" cy="355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2468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47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247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2473" name="Group 10"/>
          <p:cNvGrpSpPr/>
          <p:nvPr/>
        </p:nvGrpSpPr>
        <p:grpSpPr bwMode="auto">
          <a:xfrm>
            <a:off x="250825" y="977900"/>
            <a:ext cx="3960813" cy="369888"/>
            <a:chOff x="158" y="616"/>
            <a:chExt cx="2245" cy="233"/>
          </a:xfrm>
        </p:grpSpPr>
        <p:sp>
          <p:nvSpPr>
            <p:cNvPr id="62480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职位分析说明书的质量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62481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455" cy="1746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205" y="1766536"/>
                <a:ext cx="9586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8908" y="1741082"/>
                <a:ext cx="7486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3523" y="1791491"/>
                <a:ext cx="7513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474" name="关于我们"/>
          <p:cNvSpPr>
            <a:spLocks noChangeArrowheads="1"/>
          </p:cNvSpPr>
          <p:nvPr/>
        </p:nvSpPr>
        <p:spPr bwMode="auto">
          <a:xfrm>
            <a:off x="568325" y="20320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职位分析中的特殊问题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76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7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716463" y="1419225"/>
            <a:ext cx="3887787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格式要求；</a:t>
            </a: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质量要求：</a:t>
            </a:r>
            <a:r>
              <a:rPr lang="zh-CN" altLang="en-US"/>
              <a:t>准确性，完备性，普遍性，简约性，预见性，可操作性。</a:t>
            </a:r>
            <a:endParaRPr lang="zh-CN" altLang="en-US"/>
          </a:p>
        </p:txBody>
      </p:sp>
      <p:pic>
        <p:nvPicPr>
          <p:cNvPr id="62479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25" y="1419225"/>
            <a:ext cx="396081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2124075" y="1924050"/>
            <a:ext cx="475297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3600" b="1" i="1">
                <a:solidFill>
                  <a:srgbClr val="00B0F0"/>
                </a:solidFill>
                <a:cs typeface="Arial" panose="020B0604020202020204" pitchFamily="34" charset="0"/>
              </a:rPr>
              <a:t>Thanks for listening!</a:t>
            </a:r>
            <a:endParaRPr lang="zh-CN" altLang="en-US" sz="3600" b="1" i="1">
              <a:solidFill>
                <a:srgbClr val="00B0F0"/>
              </a:solidFill>
              <a:cs typeface="Arial" panose="020B0604020202020204" pitchFamily="34" charset="0"/>
            </a:endParaRPr>
          </a:p>
        </p:txBody>
      </p:sp>
      <p:pic>
        <p:nvPicPr>
          <p:cNvPr id="64514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1942045">
            <a:off x="7019925" y="15636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427288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171" name="LOGO"/>
          <p:cNvGrpSpPr/>
          <p:nvPr/>
        </p:nvGrpSpPr>
        <p:grpSpPr bwMode="auto">
          <a:xfrm>
            <a:off x="3292475" y="2300288"/>
            <a:ext cx="2508250" cy="684212"/>
            <a:chOff x="323528" y="230123"/>
            <a:chExt cx="2507921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6495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507921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7214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8" name="arrow_1"/>
          <p:cNvGrpSpPr>
            <a:grpSpLocks noChangeAspect="1"/>
          </p:cNvGrpSpPr>
          <p:nvPr/>
        </p:nvGrpSpPr>
        <p:grpSpPr bwMode="auto">
          <a:xfrm>
            <a:off x="595313" y="1673225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9" name="arrow_2"/>
          <p:cNvGrpSpPr>
            <a:grpSpLocks noChangeAspect="1"/>
          </p:cNvGrpSpPr>
          <p:nvPr/>
        </p:nvGrpSpPr>
        <p:grpSpPr bwMode="auto">
          <a:xfrm>
            <a:off x="595313" y="259715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0" name="arrow_3"/>
          <p:cNvGrpSpPr>
            <a:grpSpLocks noChangeAspect="1"/>
          </p:cNvGrpSpPr>
          <p:nvPr/>
        </p:nvGrpSpPr>
        <p:grpSpPr bwMode="auto">
          <a:xfrm>
            <a:off x="595313" y="35052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81" name="关于我们"/>
          <p:cNvSpPr>
            <a:spLocks noChangeArrowheads="1"/>
          </p:cNvSpPr>
          <p:nvPr/>
        </p:nvSpPr>
        <p:spPr bwMode="auto">
          <a:xfrm>
            <a:off x="892175" y="1538288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7182" name="产品介绍"/>
          <p:cNvSpPr>
            <a:spLocks noChangeArrowheads="1"/>
          </p:cNvSpPr>
          <p:nvPr/>
        </p:nvSpPr>
        <p:spPr bwMode="auto">
          <a:xfrm>
            <a:off x="892175" y="2432050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职位说明书与任职资格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7183" name="市场分析"/>
          <p:cNvSpPr>
            <a:spLocks noChangeArrowheads="1"/>
          </p:cNvSpPr>
          <p:nvPr/>
        </p:nvSpPr>
        <p:spPr bwMode="auto">
          <a:xfrm>
            <a:off x="892175" y="3338513"/>
            <a:ext cx="3232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职位分析中的特殊问题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7184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7199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185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7197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18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89" name="直接连接符 14"/>
          <p:cNvCxnSpPr>
            <a:cxnSpLocks noChangeShapeType="1"/>
          </p:cNvCxnSpPr>
          <p:nvPr/>
        </p:nvCxnSpPr>
        <p:spPr bwMode="auto">
          <a:xfrm>
            <a:off x="539750" y="206692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190" name="直接连接符 14"/>
          <p:cNvCxnSpPr>
            <a:cxnSpLocks noChangeShapeType="1"/>
          </p:cNvCxnSpPr>
          <p:nvPr/>
        </p:nvCxnSpPr>
        <p:spPr bwMode="auto">
          <a:xfrm>
            <a:off x="539750" y="295751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191" name="直接连接符 14"/>
          <p:cNvCxnSpPr>
            <a:cxnSpLocks noChangeShapeType="1"/>
          </p:cNvCxnSpPr>
          <p:nvPr/>
        </p:nvCxnSpPr>
        <p:spPr bwMode="auto">
          <a:xfrm>
            <a:off x="539750" y="38671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7192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193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94" name="直接连接符 14"/>
          <p:cNvCxnSpPr>
            <a:cxnSpLocks noChangeShapeType="1"/>
          </p:cNvCxnSpPr>
          <p:nvPr/>
        </p:nvCxnSpPr>
        <p:spPr bwMode="auto">
          <a:xfrm>
            <a:off x="468313" y="38655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7195" name="Picture 4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538" y="1131888"/>
            <a:ext cx="4608512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220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2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22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5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企业管理的基本问题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2" descr="E:\PPT\PPT_图标\221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323850" y="915988"/>
            <a:ext cx="4176713" cy="3603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企业的战略目标是如何落地的？</a:t>
            </a:r>
            <a:endParaRPr lang="en-US" altLang="zh-CN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716463" y="915988"/>
            <a:ext cx="4176712" cy="3603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企业价值创造的前提是什么？</a:t>
            </a:r>
            <a:endParaRPr lang="zh-CN" altLang="en-US"/>
          </a:p>
        </p:txBody>
      </p:sp>
      <p:pic>
        <p:nvPicPr>
          <p:cNvPr id="9235" name="Picture 1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288" y="1419225"/>
            <a:ext cx="38258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40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3438" y="1276350"/>
            <a:ext cx="4249737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41" name="Picture 2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26200" y="3724275"/>
            <a:ext cx="24669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268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7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27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73" name="Group 33"/>
          <p:cNvGrpSpPr/>
          <p:nvPr/>
        </p:nvGrpSpPr>
        <p:grpSpPr bwMode="auto">
          <a:xfrm>
            <a:off x="250825" y="915988"/>
            <a:ext cx="3816350" cy="369887"/>
            <a:chOff x="158" y="616"/>
            <a:chExt cx="2245" cy="233"/>
          </a:xfrm>
        </p:grpSpPr>
        <p:sp>
          <p:nvSpPr>
            <p:cNvPr id="11279" name="title_1"/>
            <p:cNvSpPr>
              <a:spLocks noChangeArrowheads="1"/>
            </p:cNvSpPr>
            <p:nvPr/>
          </p:nvSpPr>
          <p:spPr bwMode="auto">
            <a:xfrm>
              <a:off x="385" y="616"/>
              <a:ext cx="2018" cy="233"/>
            </a:xfrm>
            <a:prstGeom prst="rect">
              <a:avLst/>
            </a:prstGeom>
            <a:solidFill>
              <a:schemeClr val="accent1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什么是职位（</a:t>
              </a:r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job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1280" name="arrow_1"/>
            <p:cNvGrpSpPr>
              <a:grpSpLocks noChangeAspect="1"/>
            </p:cNvGrpSpPr>
            <p:nvPr/>
          </p:nvGrpSpPr>
          <p:grpSpPr bwMode="auto">
            <a:xfrm>
              <a:off x="158" y="647"/>
              <a:ext cx="182" cy="175"/>
              <a:chOff x="510977" y="1676698"/>
              <a:chExt cx="174686" cy="1746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10977" y="1676698"/>
                <a:ext cx="174785" cy="1746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541452" y="1766537"/>
                <a:ext cx="95011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2700000">
                <a:off x="579311" y="1741083"/>
                <a:ext cx="7486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8100000">
                <a:off x="582683" y="1791492"/>
                <a:ext cx="761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74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6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427538" y="1492250"/>
            <a:ext cx="4537075" cy="3240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职位</a:t>
            </a:r>
            <a:r>
              <a:rPr lang="zh-CN" altLang="en-US"/>
              <a:t>（</a:t>
            </a:r>
            <a:r>
              <a:rPr lang="en-US" altLang="zh-CN"/>
              <a:t>job</a:t>
            </a:r>
            <a:r>
              <a:rPr lang="zh-CN" altLang="en-US"/>
              <a:t>）有多种称呼；</a:t>
            </a: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职位</a:t>
            </a:r>
            <a:r>
              <a:rPr lang="zh-CN" altLang="en-US"/>
              <a:t>是职责的集合，它由多项职责构成，职责由多种任务构成，任务由多种工作环节构成，工作环节则由多种动作构成；</a:t>
            </a: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 defTabSz="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企业职位一般会以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职位系列</a:t>
            </a:r>
            <a:r>
              <a:rPr lang="zh-CN" altLang="en-US"/>
              <a:t>和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职位族</a:t>
            </a:r>
            <a:r>
              <a:rPr lang="zh-CN" altLang="en-US"/>
              <a:t>的形式体现出来。</a:t>
            </a:r>
            <a:endParaRPr lang="zh-CN" altLang="en-US"/>
          </a:p>
        </p:txBody>
      </p:sp>
      <p:pic>
        <p:nvPicPr>
          <p:cNvPr id="11278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385888"/>
            <a:ext cx="381635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32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1" name="title_1"/>
          <p:cNvSpPr>
            <a:spLocks noChangeArrowheads="1"/>
          </p:cNvSpPr>
          <p:nvPr/>
        </p:nvSpPr>
        <p:spPr bwMode="auto">
          <a:xfrm>
            <a:off x="636588" y="892175"/>
            <a:ext cx="3430587" cy="369888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职位分析中的相关概念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322" name="arrow_1"/>
          <p:cNvGrpSpPr>
            <a:grpSpLocks noChangeAspect="1"/>
          </p:cNvGrpSpPr>
          <p:nvPr/>
        </p:nvGrpSpPr>
        <p:grpSpPr bwMode="auto">
          <a:xfrm>
            <a:off x="250825" y="941388"/>
            <a:ext cx="309563" cy="277812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7"/>
              <a:ext cx="94957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1" y="1741083"/>
              <a:ext cx="7486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2643" y="1791492"/>
              <a:ext cx="7614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3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25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6" name="Picture 5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419225"/>
            <a:ext cx="8713788" cy="346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9388" y="484188"/>
            <a:ext cx="8856662" cy="455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Text Box 22"/>
          <p:cNvSpPr txBox="1">
            <a:spLocks noChangeArrowheads="1"/>
          </p:cNvSpPr>
          <p:nvPr/>
        </p:nvSpPr>
        <p:spPr bwMode="auto">
          <a:xfrm>
            <a:off x="2051050" y="123825"/>
            <a:ext cx="50403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latin typeface="Gill Sans Ultra Bold Condensed" panose="020B0A06020104020203"/>
              </a:rPr>
              <a:t>职等、职级、职系和职组的关系</a:t>
            </a:r>
            <a:endParaRPr lang="zh-CN" altLang="en-US" b="1">
              <a:latin typeface="Gill Sans Ultra Bold Condensed" panose="020B0A06020104020203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51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151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3" name="title_1"/>
          <p:cNvSpPr>
            <a:spLocks noChangeArrowheads="1"/>
          </p:cNvSpPr>
          <p:nvPr/>
        </p:nvSpPr>
        <p:spPr bwMode="auto">
          <a:xfrm>
            <a:off x="636588" y="892175"/>
            <a:ext cx="3430587" cy="369888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职位分析的历史与发展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1514" name="arrow_1"/>
          <p:cNvGrpSpPr>
            <a:grpSpLocks noChangeAspect="1"/>
          </p:cNvGrpSpPr>
          <p:nvPr/>
        </p:nvGrpSpPr>
        <p:grpSpPr bwMode="auto">
          <a:xfrm>
            <a:off x="250825" y="941388"/>
            <a:ext cx="309563" cy="277812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7"/>
              <a:ext cx="94957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1" y="1741083"/>
              <a:ext cx="7486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2643" y="1791492"/>
              <a:ext cx="7614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15" name="关于我们"/>
          <p:cNvSpPr>
            <a:spLocks noChangeArrowheads="1"/>
          </p:cNvSpPr>
          <p:nvPr/>
        </p:nvSpPr>
        <p:spPr bwMode="auto">
          <a:xfrm>
            <a:off x="568325" y="203200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职位分析概述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7" name="arrow_游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572000" y="1203325"/>
            <a:ext cx="4392613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defTabSz="0">
              <a:lnSpc>
                <a:spcPct val="16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起源：</a:t>
            </a:r>
            <a:r>
              <a:rPr lang="zh-CN" altLang="en-US"/>
              <a:t>科学管理</a:t>
            </a:r>
            <a:r>
              <a:rPr lang="en-US" altLang="zh-CN"/>
              <a:t>-</a:t>
            </a:r>
            <a:r>
              <a:rPr lang="zh-CN" altLang="en-US"/>
              <a:t>时间动作分析；</a:t>
            </a:r>
            <a:endParaRPr lang="zh-CN" altLang="en-US"/>
          </a:p>
          <a:p>
            <a:pPr marL="444500" indent="-444500" defTabSz="0">
              <a:lnSpc>
                <a:spcPct val="16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发展：</a:t>
            </a:r>
            <a:r>
              <a:rPr lang="zh-CN" altLang="en-US"/>
              <a:t>公平管理；</a:t>
            </a:r>
            <a:endParaRPr lang="zh-CN" altLang="en-US"/>
          </a:p>
          <a:p>
            <a:pPr marL="444500" indent="-444500" defTabSz="0">
              <a:lnSpc>
                <a:spcPct val="16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兴盛：</a:t>
            </a:r>
            <a:r>
              <a:rPr lang="zh-CN" altLang="en-US"/>
              <a:t>反歧视运动；</a:t>
            </a:r>
            <a:endParaRPr lang="zh-CN" altLang="en-US"/>
          </a:p>
          <a:p>
            <a:pPr marL="444500" indent="-444500" defTabSz="0">
              <a:lnSpc>
                <a:spcPct val="16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成熟：</a:t>
            </a:r>
            <a:r>
              <a:rPr lang="zh-CN" altLang="en-US"/>
              <a:t>管理规范化与职业化；</a:t>
            </a:r>
            <a:endParaRPr lang="zh-CN" altLang="en-US"/>
          </a:p>
          <a:p>
            <a:pPr marL="444500" indent="-444500" defTabSz="0">
              <a:lnSpc>
                <a:spcPct val="16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趋势：</a:t>
            </a:r>
            <a:r>
              <a:rPr lang="zh-CN" altLang="en-US"/>
              <a:t>定量化与个性化；</a:t>
            </a:r>
            <a:endParaRPr lang="zh-CN" altLang="en-US"/>
          </a:p>
          <a:p>
            <a:pPr marL="444500" indent="-444500" defTabSz="0">
              <a:lnSpc>
                <a:spcPct val="16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职位分析在中国的发展。</a:t>
            </a:r>
            <a:endParaRPr lang="zh-CN" altLang="en-US"/>
          </a:p>
        </p:txBody>
      </p:sp>
      <p:pic>
        <p:nvPicPr>
          <p:cNvPr id="21519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347788"/>
            <a:ext cx="3838575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ee3054dd-0fa0-4f11-97e1-f1b7bc86f66d}"/>
</p:tagLst>
</file>

<file path=ppt/theme/theme1.xml><?xml version="1.0" encoding="utf-8"?>
<a:theme xmlns:a="http://schemas.openxmlformats.org/drawingml/2006/main" name="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2519</Words>
  <Application>WPS 演示</Application>
  <PresentationFormat>全屏显示(16:9)</PresentationFormat>
  <Paragraphs>320</Paragraphs>
  <Slides>33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微软雅黑</vt:lpstr>
      <vt:lpstr>楷体_GB2312</vt:lpstr>
      <vt:lpstr>新宋体</vt:lpstr>
      <vt:lpstr>黑体</vt:lpstr>
      <vt:lpstr>Gill Sans Ultra Bold Condensed</vt:lpstr>
      <vt:lpstr>Arial Unicode MS</vt:lpstr>
      <vt:lpstr>华文楷体</vt:lpstr>
      <vt:lpstr>华文行楷</vt:lpstr>
      <vt:lpstr>仿宋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Jermaine Woo</cp:lastModifiedBy>
  <cp:revision>292</cp:revision>
  <dcterms:created xsi:type="dcterms:W3CDTF">2016-12-04T05:52:00Z</dcterms:created>
  <dcterms:modified xsi:type="dcterms:W3CDTF">2021-03-20T13:19:57Z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